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2" r:id="rId1"/>
  </p:sldMasterIdLst>
  <p:handoutMasterIdLst>
    <p:handoutMasterId r:id="rId13"/>
  </p:handoutMasterIdLst>
  <p:sldIdLst>
    <p:sldId id="258" r:id="rId2"/>
    <p:sldId id="257" r:id="rId3"/>
    <p:sldId id="269" r:id="rId4"/>
    <p:sldId id="276" r:id="rId5"/>
    <p:sldId id="283" r:id="rId6"/>
    <p:sldId id="284" r:id="rId7"/>
    <p:sldId id="285" r:id="rId8"/>
    <p:sldId id="286" r:id="rId9"/>
    <p:sldId id="288" r:id="rId10"/>
    <p:sldId id="287" r:id="rId11"/>
    <p:sldId id="268" r:id="rId12"/>
  </p:sldIdLst>
  <p:sldSz cx="9144000" cy="6858000" type="screen4x3"/>
  <p:notesSz cx="6858000" cy="93138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62" autoAdjust="0"/>
    <p:restoredTop sz="90476" autoAdjust="0"/>
  </p:normalViewPr>
  <p:slideViewPr>
    <p:cSldViewPr>
      <p:cViewPr varScale="1">
        <p:scale>
          <a:sx n="78" d="100"/>
          <a:sy n="78" d="100"/>
        </p:scale>
        <p:origin x="110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C16A914-079F-4CF8-8D36-64FF6ABB9F13}" type="datetimeFigureOut">
              <a:rPr lang="en-US"/>
              <a:pPr>
                <a:defRPr/>
              </a:pPr>
              <a:t>9/22/2015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043538B-70DB-41B8-AEC3-9F9B2779B1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691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pPr>
              <a:defRPr/>
            </a:pPr>
            <a:fld id="{3487C3E2-0D8F-4220-8D88-A73DCD31E9E1}" type="datetimeFigureOut">
              <a:rPr lang="en-US" smtClean="0"/>
              <a:pPr>
                <a:defRPr/>
              </a:pPr>
              <a:t>9/22/2015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CCA686D-4F7E-4320-9994-AAC25DAE5E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461597-F825-4201-87EB-72B0E264D3F2}" type="datetimeFigureOut">
              <a:rPr lang="en-US" smtClean="0"/>
              <a:pPr>
                <a:defRPr/>
              </a:pPr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3E0FE5-6215-4018-AD16-39198BBB81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0AB3ACF-F168-4102-96FC-9692D98F0032}" type="datetimeFigureOut">
              <a:rPr lang="en-US" smtClean="0"/>
              <a:pPr>
                <a:defRPr/>
              </a:pPr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EB0974-C40A-410B-9231-0F9F912AE5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6EFF00-662D-45F6-A4FD-5B5AC4B4B9BA}" type="datetimeFigureOut">
              <a:rPr lang="en-US" smtClean="0"/>
              <a:pPr>
                <a:defRPr/>
              </a:pPr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484FF-F304-46A6-B080-8C2F26527B2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10F68D9-707B-4852-97B9-D800B5DC7994}" type="datetimeFigureOut">
              <a:rPr lang="en-US" smtClean="0"/>
              <a:pPr>
                <a:defRPr/>
              </a:pPr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BDE4A5-5617-4634-9505-32B8AEBC0D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B5A7A92-E5F8-4387-BE7F-6D6A2E8D314A}" type="datetimeFigureOut">
              <a:rPr lang="en-US" smtClean="0"/>
              <a:pPr>
                <a:defRPr/>
              </a:pPr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00D888-34AD-46BD-A844-C08A6118B4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90F134-0E11-49DB-BA55-A3EC9CAC10E3}" type="datetimeFigureOut">
              <a:rPr lang="en-US" smtClean="0"/>
              <a:pPr>
                <a:defRPr/>
              </a:pPr>
              <a:t>9/22/2015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DBCA5C-7151-4BDD-8E0E-E411DF06019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C14737-96BA-4A0D-8DAB-3F93139EA4A2}" type="datetimeFigureOut">
              <a:rPr lang="en-US" smtClean="0"/>
              <a:pPr>
                <a:defRPr/>
              </a:pPr>
              <a:t>9/22/2015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784C0A-5FA3-42EF-9F28-2207B2CCFB3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222D06-04F1-4682-B203-BDB5C4334022}" type="datetimeFigureOut">
              <a:rPr lang="en-US" smtClean="0"/>
              <a:pPr>
                <a:defRPr/>
              </a:pPr>
              <a:t>9/22/2015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5B1EC4-FA37-4A2B-8342-0D749B986C5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DC1215-FFBA-4B4D-A74B-8C16573D89F5}" type="datetimeFigureOut">
              <a:rPr lang="en-US" smtClean="0"/>
              <a:pPr>
                <a:defRPr/>
              </a:pPr>
              <a:t>9/22/2015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C5D3E3-8C63-4415-9F6D-A78581648C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81C731-AD61-47E4-A41D-E761F2CE0161}" type="datetimeFigureOut">
              <a:rPr lang="en-US" smtClean="0"/>
              <a:pPr>
                <a:defRPr/>
              </a:pPr>
              <a:t>9/22/2015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DF5003-3CC4-4DC3-B350-C36C7D46FD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4BB0BC9E-7BF4-4A19-85ED-1DFC1F6EAB7B}" type="datetimeFigureOut">
              <a:rPr lang="en-US" smtClean="0"/>
              <a:pPr>
                <a:defRPr/>
              </a:pPr>
              <a:t>9/22/2015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pPr>
              <a:defRPr/>
            </a:pPr>
            <a:fld id="{76F18ECC-4984-4B11-9D6E-13F9FF884C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image" Target="../media/image2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Chapter </a:t>
            </a:r>
            <a:r>
              <a:rPr lang="en-US" dirty="0" smtClean="0"/>
              <a:t>6 Section 4</a:t>
            </a:r>
            <a:endParaRPr lang="en-US" dirty="0"/>
          </a:p>
        </p:txBody>
      </p:sp>
      <p:sp>
        <p:nvSpPr>
          <p:cNvPr id="1024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z="2400" dirty="0" smtClean="0"/>
              <a:t>Solving Absolute-Value Equations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Pg</a:t>
            </a:r>
            <a:r>
              <a:rPr lang="en-US" dirty="0" smtClean="0"/>
              <a:t> 356 # 6-11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6829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Homework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Pg</a:t>
            </a:r>
            <a:r>
              <a:rPr lang="en-US" dirty="0" smtClean="0"/>
              <a:t> 356 # 19-39 odd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7024744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Absolute Value Review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153400" cy="4495800"/>
          </a:xfrm>
        </p:spPr>
        <p:txBody>
          <a:bodyPr/>
          <a:lstStyle/>
          <a:p>
            <a:pPr eaLnBrk="1" hangingPunct="1"/>
            <a:r>
              <a:rPr lang="en-US" dirty="0" smtClean="0"/>
              <a:t>Absolute Value equations have two answers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Examples:</a:t>
            </a:r>
          </a:p>
          <a:p>
            <a:pPr eaLnBrk="1" hangingPunct="1"/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</p:txBody>
      </p:sp>
      <p:graphicFrame>
        <p:nvGraphicFramePr>
          <p:cNvPr id="11268" name="Object 1"/>
          <p:cNvGraphicFramePr>
            <a:graphicFrameLocks noChangeAspect="1"/>
          </p:cNvGraphicFramePr>
          <p:nvPr/>
        </p:nvGraphicFramePr>
        <p:xfrm>
          <a:off x="914400" y="3276600"/>
          <a:ext cx="1077913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4" name="Equation" r:id="rId3" imgW="279279" imgH="253890" progId="Equation.3">
                  <p:embed/>
                </p:oleObj>
              </mc:Choice>
              <mc:Fallback>
                <p:oleObj name="Equation" r:id="rId3" imgW="279279" imgH="25389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276600"/>
                        <a:ext cx="1077913" cy="67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9" name="Object 6"/>
          <p:cNvGraphicFramePr>
            <a:graphicFrameLocks noChangeAspect="1"/>
          </p:cNvGraphicFramePr>
          <p:nvPr/>
        </p:nvGraphicFramePr>
        <p:xfrm>
          <a:off x="5257800" y="3276600"/>
          <a:ext cx="979488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5" name="Equation" r:id="rId5" imgW="253780" imgH="253780" progId="Equation.3">
                  <p:embed/>
                </p:oleObj>
              </mc:Choice>
              <mc:Fallback>
                <p:oleObj name="Equation" r:id="rId5" imgW="253780" imgH="2537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3276600"/>
                        <a:ext cx="979488" cy="67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0" name="Object 7"/>
          <p:cNvGraphicFramePr>
            <a:graphicFrameLocks noChangeAspect="1"/>
          </p:cNvGraphicFramePr>
          <p:nvPr/>
        </p:nvGraphicFramePr>
        <p:xfrm>
          <a:off x="2895600" y="4267200"/>
          <a:ext cx="1519238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6" name="Equation" r:id="rId7" imgW="393529" imgH="253890" progId="Equation.3">
                  <p:embed/>
                </p:oleObj>
              </mc:Choice>
              <mc:Fallback>
                <p:oleObj name="Equation" r:id="rId7" imgW="393529" imgH="25389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267200"/>
                        <a:ext cx="1519238" cy="67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1" name="Object 8"/>
          <p:cNvGraphicFramePr>
            <a:graphicFrameLocks noChangeAspect="1"/>
          </p:cNvGraphicFramePr>
          <p:nvPr/>
        </p:nvGraphicFramePr>
        <p:xfrm>
          <a:off x="838200" y="4267200"/>
          <a:ext cx="1519238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7" name="Equation" r:id="rId9" imgW="393529" imgH="253890" progId="Equation.3">
                  <p:embed/>
                </p:oleObj>
              </mc:Choice>
              <mc:Fallback>
                <p:oleObj name="Equation" r:id="rId9" imgW="393529" imgH="25389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267200"/>
                        <a:ext cx="1519238" cy="67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2" name="Object 9"/>
          <p:cNvGraphicFramePr>
            <a:graphicFrameLocks noChangeAspect="1"/>
          </p:cNvGraphicFramePr>
          <p:nvPr/>
        </p:nvGraphicFramePr>
        <p:xfrm>
          <a:off x="2971800" y="3276600"/>
          <a:ext cx="1077913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8" name="Equation" r:id="rId11" imgW="279279" imgH="253890" progId="Equation.3">
                  <p:embed/>
                </p:oleObj>
              </mc:Choice>
              <mc:Fallback>
                <p:oleObj name="Equation" r:id="rId11" imgW="279279" imgH="25389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276600"/>
                        <a:ext cx="1077913" cy="67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73" name="Object 10"/>
          <p:cNvGraphicFramePr>
            <a:graphicFrameLocks noChangeAspect="1"/>
          </p:cNvGraphicFramePr>
          <p:nvPr/>
        </p:nvGraphicFramePr>
        <p:xfrm>
          <a:off x="5181600" y="4267200"/>
          <a:ext cx="1420813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9" name="Equation" r:id="rId13" imgW="368140" imgH="253890" progId="Equation.3">
                  <p:embed/>
                </p:oleObj>
              </mc:Choice>
              <mc:Fallback>
                <p:oleObj name="Equation" r:id="rId13" imgW="368140" imgH="25389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4267200"/>
                        <a:ext cx="1420813" cy="671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Solving Absolute Value Equations</a:t>
            </a:r>
          </a:p>
        </p:txBody>
      </p:sp>
      <p:sp>
        <p:nvSpPr>
          <p:cNvPr id="12291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Steps:</a:t>
            </a:r>
          </a:p>
          <a:p>
            <a:pPr lvl="1"/>
            <a:r>
              <a:rPr lang="en-US" dirty="0" smtClean="0"/>
              <a:t>Isolate the Absolute Value</a:t>
            </a:r>
          </a:p>
          <a:p>
            <a:pPr lvl="1"/>
            <a:r>
              <a:rPr lang="en-US" dirty="0" smtClean="0"/>
              <a:t>Set equation equal to positive and negative</a:t>
            </a:r>
          </a:p>
          <a:p>
            <a:pPr lvl="1"/>
            <a:r>
              <a:rPr lang="en-US" dirty="0" smtClean="0"/>
              <a:t>Solve for the Variable</a:t>
            </a:r>
          </a:p>
          <a:p>
            <a:pPr lvl="1"/>
            <a:r>
              <a:rPr lang="en-US" dirty="0" smtClean="0"/>
              <a:t>CHECK YOUR WORK!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1066800" y="533400"/>
            <a:ext cx="7024744" cy="1143000"/>
          </a:xfrm>
        </p:spPr>
        <p:txBody>
          <a:bodyPr/>
          <a:lstStyle/>
          <a:p>
            <a:r>
              <a:rPr lang="en-US" dirty="0" smtClean="0"/>
              <a:t>Examples:</a:t>
            </a:r>
          </a:p>
        </p:txBody>
      </p:sp>
      <p:sp>
        <p:nvSpPr>
          <p:cNvPr id="13315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smtClean="0"/>
              <a:t>1.  </a:t>
            </a:r>
          </a:p>
        </p:txBody>
      </p:sp>
      <p:sp>
        <p:nvSpPr>
          <p:cNvPr id="13316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smtClean="0"/>
              <a:t>2.  </a:t>
            </a:r>
          </a:p>
        </p:txBody>
      </p:sp>
      <p:graphicFrame>
        <p:nvGraphicFramePr>
          <p:cNvPr id="1331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4675544"/>
              </p:ext>
            </p:extLst>
          </p:nvPr>
        </p:nvGraphicFramePr>
        <p:xfrm>
          <a:off x="1905000" y="2209800"/>
          <a:ext cx="1236663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9" name="Equation" r:id="rId3" imgW="393529" imgH="253890" progId="Equation.3">
                  <p:embed/>
                </p:oleObj>
              </mc:Choice>
              <mc:Fallback>
                <p:oleObj name="Equation" r:id="rId3" imgW="393529" imgH="25389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209800"/>
                        <a:ext cx="1236663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1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0775891"/>
              </p:ext>
            </p:extLst>
          </p:nvPr>
        </p:nvGraphicFramePr>
        <p:xfrm>
          <a:off x="5562600" y="2209800"/>
          <a:ext cx="1436688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0" name="Equation" r:id="rId5" imgW="457002" imgH="253890" progId="Equation.3">
                  <p:embed/>
                </p:oleObj>
              </mc:Choice>
              <mc:Fallback>
                <p:oleObj name="Equation" r:id="rId5" imgW="457002" imgH="25389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209800"/>
                        <a:ext cx="1436688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1066800" y="457200"/>
            <a:ext cx="7024744" cy="1143000"/>
          </a:xfrm>
        </p:spPr>
        <p:txBody>
          <a:bodyPr/>
          <a:lstStyle/>
          <a:p>
            <a:r>
              <a:rPr lang="en-US" dirty="0" smtClean="0"/>
              <a:t>Examples:</a:t>
            </a:r>
          </a:p>
        </p:txBody>
      </p:sp>
      <p:sp>
        <p:nvSpPr>
          <p:cNvPr id="17411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dirty="0" smtClean="0"/>
              <a:t>.  </a:t>
            </a:r>
            <a:endParaRPr lang="en-US" dirty="0" smtClean="0"/>
          </a:p>
        </p:txBody>
      </p:sp>
      <p:sp>
        <p:nvSpPr>
          <p:cNvPr id="17412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/>
              <a:t>4</a:t>
            </a:r>
            <a:r>
              <a:rPr lang="en-US" dirty="0" smtClean="0"/>
              <a:t>.  </a:t>
            </a:r>
            <a:endParaRPr lang="en-US" dirty="0" smtClean="0"/>
          </a:p>
        </p:txBody>
      </p:sp>
      <p:graphicFrame>
        <p:nvGraphicFramePr>
          <p:cNvPr id="17413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2338475"/>
              </p:ext>
            </p:extLst>
          </p:nvPr>
        </p:nvGraphicFramePr>
        <p:xfrm>
          <a:off x="1905000" y="2286000"/>
          <a:ext cx="2154237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7" name="Equation" r:id="rId3" imgW="685800" imgH="253800" progId="Equation.DSMT4">
                  <p:embed/>
                </p:oleObj>
              </mc:Choice>
              <mc:Fallback>
                <p:oleObj name="Equation" r:id="rId3" imgW="685800" imgH="253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286000"/>
                        <a:ext cx="2154237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1088790"/>
              </p:ext>
            </p:extLst>
          </p:nvPr>
        </p:nvGraphicFramePr>
        <p:xfrm>
          <a:off x="6000750" y="2286000"/>
          <a:ext cx="2114550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28" name="Equation" r:id="rId5" imgW="672840" imgH="253800" progId="Equation.DSMT4">
                  <p:embed/>
                </p:oleObj>
              </mc:Choice>
              <mc:Fallback>
                <p:oleObj name="Equation" r:id="rId5" imgW="672840" imgH="253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0" y="2286000"/>
                        <a:ext cx="2114550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5</a:t>
            </a:r>
            <a:r>
              <a:rPr lang="en-US" dirty="0" smtClean="0"/>
              <a:t>. 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 smtClean="0"/>
              <a:t>6</a:t>
            </a:r>
            <a:r>
              <a:rPr lang="en-US" dirty="0" smtClean="0"/>
              <a:t>.  </a:t>
            </a:r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1602191"/>
              </p:ext>
            </p:extLst>
          </p:nvPr>
        </p:nvGraphicFramePr>
        <p:xfrm>
          <a:off x="1905000" y="2209800"/>
          <a:ext cx="164592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8" name="Equation" r:id="rId3" imgW="609480" imgH="253800" progId="Equation.DSMT4">
                  <p:embed/>
                </p:oleObj>
              </mc:Choice>
              <mc:Fallback>
                <p:oleObj name="Equation" r:id="rId3" imgW="6094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5000" y="2209800"/>
                        <a:ext cx="164592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4551940"/>
              </p:ext>
            </p:extLst>
          </p:nvPr>
        </p:nvGraphicFramePr>
        <p:xfrm>
          <a:off x="5105400" y="2133600"/>
          <a:ext cx="18288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9" name="Equation" r:id="rId5" imgW="609480" imgH="253800" progId="Equation.DSMT4">
                  <p:embed/>
                </p:oleObj>
              </mc:Choice>
              <mc:Fallback>
                <p:oleObj name="Equation" r:id="rId5" imgW="6094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105400" y="2133600"/>
                        <a:ext cx="182880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0998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/>
              <a:t>7</a:t>
            </a:r>
            <a:r>
              <a:rPr lang="en-US" dirty="0" smtClean="0"/>
              <a:t>.) 				8.)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4549751"/>
              </p:ext>
            </p:extLst>
          </p:nvPr>
        </p:nvGraphicFramePr>
        <p:xfrm>
          <a:off x="1938338" y="2209800"/>
          <a:ext cx="15779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8" name="Equation" r:id="rId3" imgW="583920" imgH="253800" progId="Equation.DSMT4">
                  <p:embed/>
                </p:oleObj>
              </mc:Choice>
              <mc:Fallback>
                <p:oleObj name="Equation" r:id="rId3" imgW="58392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38338" y="2209800"/>
                        <a:ext cx="1577975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5970208"/>
              </p:ext>
            </p:extLst>
          </p:nvPr>
        </p:nvGraphicFramePr>
        <p:xfrm>
          <a:off x="5334000" y="2230395"/>
          <a:ext cx="164592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9" name="Equation" r:id="rId5" imgW="609480" imgH="253800" progId="Equation.DSMT4">
                  <p:embed/>
                </p:oleObj>
              </mc:Choice>
              <mc:Fallback>
                <p:oleObj name="Equation" r:id="rId5" imgW="6094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34000" y="2230395"/>
                        <a:ext cx="1645920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08878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 smtClean="0"/>
              <a:t>9.) 				10.)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8662333"/>
              </p:ext>
            </p:extLst>
          </p:nvPr>
        </p:nvGraphicFramePr>
        <p:xfrm>
          <a:off x="1836738" y="2209800"/>
          <a:ext cx="178276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2" name="Equation" r:id="rId3" imgW="660240" imgH="253800" progId="Equation.DSMT4">
                  <p:embed/>
                </p:oleObj>
              </mc:Choice>
              <mc:Fallback>
                <p:oleObj name="Equation" r:id="rId3" imgW="6602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36738" y="2209800"/>
                        <a:ext cx="1782762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8098257"/>
              </p:ext>
            </p:extLst>
          </p:nvPr>
        </p:nvGraphicFramePr>
        <p:xfrm>
          <a:off x="5314950" y="2235200"/>
          <a:ext cx="198913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3" name="Equation" r:id="rId5" imgW="736560" imgH="253800" progId="Equation.DSMT4">
                  <p:embed/>
                </p:oleObj>
              </mc:Choice>
              <mc:Fallback>
                <p:oleObj name="Equation" r:id="rId5" imgW="7365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14950" y="2235200"/>
                        <a:ext cx="1989138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7500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US" dirty="0" smtClean="0"/>
              <a:t>11.)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0181979"/>
              </p:ext>
            </p:extLst>
          </p:nvPr>
        </p:nvGraphicFramePr>
        <p:xfrm>
          <a:off x="1828800" y="2191259"/>
          <a:ext cx="2366962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4" name="Equation" r:id="rId3" imgW="876240" imgH="253800" progId="Equation.DSMT4">
                  <p:embed/>
                </p:oleObj>
              </mc:Choice>
              <mc:Fallback>
                <p:oleObj name="Equation" r:id="rId3" imgW="87624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28800" y="2191259"/>
                        <a:ext cx="2366962" cy="685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37121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400</TotalTime>
  <Words>78</Words>
  <Application>Microsoft Office PowerPoint</Application>
  <PresentationFormat>On-screen Show (4:3)</PresentationFormat>
  <Paragraphs>31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Century Gothic</vt:lpstr>
      <vt:lpstr>Wingdings</vt:lpstr>
      <vt:lpstr>Wingdings 2</vt:lpstr>
      <vt:lpstr>Austin</vt:lpstr>
      <vt:lpstr>Equation</vt:lpstr>
      <vt:lpstr>MathType 6.0 Equation</vt:lpstr>
      <vt:lpstr>Chapter 6 Section 4</vt:lpstr>
      <vt:lpstr>Absolute Value Review</vt:lpstr>
      <vt:lpstr>Solving Absolute Value Equations</vt:lpstr>
      <vt:lpstr>Examples:</vt:lpstr>
      <vt:lpstr>Examples:</vt:lpstr>
      <vt:lpstr>Examples</vt:lpstr>
      <vt:lpstr>Examples</vt:lpstr>
      <vt:lpstr>Examples</vt:lpstr>
      <vt:lpstr>Examples</vt:lpstr>
      <vt:lpstr>Classwork</vt:lpstr>
      <vt:lpstr>Homework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Miss Zeuggin October 27th 2008   Objectives:   graph linear inequalities in one variable  Solve one step linear inequalities</dc:title>
  <dc:creator>JLAKE</dc:creator>
  <cp:lastModifiedBy>LAKE, JEFF</cp:lastModifiedBy>
  <cp:revision>38</cp:revision>
  <dcterms:created xsi:type="dcterms:W3CDTF">2008-10-24T17:20:38Z</dcterms:created>
  <dcterms:modified xsi:type="dcterms:W3CDTF">2015-09-22T17:45:35Z</dcterms:modified>
</cp:coreProperties>
</file>